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Lato" panose="020F0502020204030204" pitchFamily="34" charset="0"/>
      <p:regular r:id="rId14"/>
      <p:bold r:id="rId15"/>
      <p:italic r:id="rId16"/>
      <p:boldItalic r:id="rId17"/>
    </p:embeddedFont>
    <p:embeddedFont>
      <p:font typeface="Poppins" panose="020B0502040204020203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17491F-3CBC-4AE3-8002-5010673DA45F}" v="7" dt="2025-11-04T14:42:09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571500" y="1185862"/>
            <a:ext cx="5000625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FalconEye: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2128837"/>
            <a:ext cx="11601450" cy="18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Intelligent Tracking Robot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71500" y="4110025"/>
            <a:ext cx="3815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rPr>
              <a:t>Milestone 2 Presentation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571500" y="4700575"/>
            <a:ext cx="46533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00FF99"/>
                </a:solidFill>
                <a:latin typeface="Lato"/>
                <a:ea typeface="Lato"/>
                <a:cs typeface="Lato"/>
                <a:sym typeface="Lato"/>
              </a:rPr>
              <a:t>A.</a:t>
            </a:r>
            <a:r>
              <a:rPr lang="en-US" sz="2100" b="1" dirty="0" err="1">
                <a:solidFill>
                  <a:srgbClr val="00FF99"/>
                </a:solidFill>
                <a:latin typeface="Lato"/>
                <a:ea typeface="Lato"/>
                <a:cs typeface="Lato"/>
                <a:sym typeface="Lato"/>
              </a:rPr>
              <a:t>Manisanthan</a:t>
            </a:r>
            <a:r>
              <a:rPr lang="en-US" sz="2100" b="1" i="0" u="none" strike="noStrike" cap="none" dirty="0">
                <a:solidFill>
                  <a:srgbClr val="00FF99"/>
                </a:solidFill>
                <a:latin typeface="Lato"/>
                <a:ea typeface="Lato"/>
                <a:cs typeface="Lato"/>
                <a:sym typeface="Lato"/>
              </a:rPr>
              <a:t> (23BD1A1207)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571500" y="5291125"/>
            <a:ext cx="2716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Mentor: Sai krishna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19325"/>
            <a:ext cx="342900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1500" y="2219325"/>
            <a:ext cx="342900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1500" y="2219325"/>
            <a:ext cx="34290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866775" y="2562225"/>
            <a:ext cx="244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Search &amp; Rescue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866625" y="3564525"/>
            <a:ext cx="2838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Find a person based on a picture or description ("person in red jacket").</a:t>
            </a:r>
            <a:endParaRPr sz="1600"/>
          </a:p>
        </p:txBody>
      </p:sp>
      <p:sp>
        <p:nvSpPr>
          <p:cNvPr id="217" name="Google Shape;217;p22"/>
          <p:cNvSpPr txBox="1"/>
          <p:nvPr/>
        </p:nvSpPr>
        <p:spPr>
          <a:xfrm>
            <a:off x="4676775" y="2533650"/>
            <a:ext cx="298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Autonomous Surveillance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4676700" y="3608575"/>
            <a:ext cx="2838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Follow any unauthorized person or vehicle without pre-programmed knowledge.</a:t>
            </a:r>
            <a:endParaRPr sz="1700"/>
          </a:p>
        </p:txBody>
      </p:sp>
      <p:sp>
        <p:nvSpPr>
          <p:cNvPr id="219" name="Google Shape;219;p22"/>
          <p:cNvSpPr txBox="1"/>
          <p:nvPr/>
        </p:nvSpPr>
        <p:spPr>
          <a:xfrm>
            <a:off x="8486775" y="2562225"/>
            <a:ext cx="2297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59E0B"/>
                </a:solidFill>
                <a:latin typeface="Poppins"/>
                <a:ea typeface="Poppins"/>
                <a:cs typeface="Poppins"/>
                <a:sym typeface="Poppins"/>
              </a:rPr>
              <a:t>Limitations</a:t>
            </a:r>
            <a:endParaRPr sz="1600"/>
          </a:p>
        </p:txBody>
      </p:sp>
      <p:sp>
        <p:nvSpPr>
          <p:cNvPr id="220" name="Google Shape;220;p22"/>
          <p:cNvSpPr txBox="1"/>
          <p:nvPr/>
        </p:nvSpPr>
        <p:spPr>
          <a:xfrm>
            <a:off x="8486775" y="3564525"/>
            <a:ext cx="2838600" cy="14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Performance can degrade in very low light. Difficulty tracking extremely fast-moving objects.</a:t>
            </a:r>
            <a:endParaRPr sz="1700"/>
          </a:p>
        </p:txBody>
      </p:sp>
      <p:sp>
        <p:nvSpPr>
          <p:cNvPr id="221" name="Google Shape;221;p22"/>
          <p:cNvSpPr txBox="1"/>
          <p:nvPr/>
        </p:nvSpPr>
        <p:spPr>
          <a:xfrm>
            <a:off x="571500" y="571500"/>
            <a:ext cx="11601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Real-World Applications &amp; Limitations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/>
        </p:nvSpPr>
        <p:spPr>
          <a:xfrm>
            <a:off x="295275" y="2181225"/>
            <a:ext cx="1160145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571500" y="3705225"/>
            <a:ext cx="11049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644800" y="3689100"/>
            <a:ext cx="11049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b="1" i="0" u="none" strike="noStrike" cap="none" dirty="0" err="1">
                <a:solidFill>
                  <a:srgbClr val="00FF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</a:t>
            </a:r>
            <a:r>
              <a:rPr lang="en-US" sz="1850" b="1" dirty="0" err="1">
                <a:solidFill>
                  <a:srgbClr val="00FF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Manisanthan</a:t>
            </a:r>
            <a:r>
              <a:rPr lang="en-US" sz="1850" b="1" dirty="0">
                <a:solidFill>
                  <a:srgbClr val="00FF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50" b="1" i="0" u="none" strike="noStrike" cap="none" dirty="0">
                <a:solidFill>
                  <a:srgbClr val="00FF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23BD1A1207</a:t>
            </a: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771650"/>
            <a:ext cx="5286375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771650"/>
            <a:ext cx="528637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962025" y="2162175"/>
            <a:ext cx="473059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What is FalconEye?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62025" y="2752725"/>
            <a:ext cx="4505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An intelligent robotic system for real-time, open-vocabulary object detection, tracking, and following.</a:t>
            </a:r>
            <a:endParaRPr sz="1500"/>
          </a:p>
        </p:txBody>
      </p:sp>
      <p:sp>
        <p:nvSpPr>
          <p:cNvPr id="100" name="Google Shape;100;p14"/>
          <p:cNvSpPr txBox="1"/>
          <p:nvPr/>
        </p:nvSpPr>
        <p:spPr>
          <a:xfrm>
            <a:off x="962025" y="3741038"/>
            <a:ext cx="473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Core Goal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962025" y="4236600"/>
            <a:ext cx="4505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To create a system that accepts queries in text, image, or click form, and autonomously follows the specified object using a rover.</a:t>
            </a:r>
            <a:endParaRPr sz="1500"/>
          </a:p>
        </p:txBody>
      </p:sp>
      <p:sp>
        <p:nvSpPr>
          <p:cNvPr id="102" name="Google Shape;102;p14"/>
          <p:cNvSpPr txBox="1"/>
          <p:nvPr/>
        </p:nvSpPr>
        <p:spPr>
          <a:xfrm>
            <a:off x="6724700" y="1994675"/>
            <a:ext cx="473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Key Insights from Research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6546626" y="2513450"/>
            <a:ext cx="49707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The foundational paper introduces the power of combining open-vocabulary models (like DINO/CLIP) with segmentation models (like SAM). This enables flexible, zero-shot detection of *any* object without pre-defined classes.</a:t>
            </a:r>
            <a:endParaRPr sz="1500"/>
          </a:p>
        </p:txBody>
      </p:sp>
      <p:sp>
        <p:nvSpPr>
          <p:cNvPr id="104" name="Google Shape;104;p14"/>
          <p:cNvSpPr txBox="1"/>
          <p:nvPr/>
        </p:nvSpPr>
        <p:spPr>
          <a:xfrm>
            <a:off x="6724650" y="4108025"/>
            <a:ext cx="473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FalconEye's Relevance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6724650" y="4562475"/>
            <a:ext cx="45054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We adopt this multimodal query and robust tracking approach for autonomous navigation. A key concept is adjusting the rover's velocity based on the object's distance, which we implement in our control loop.</a:t>
            </a:r>
            <a:endParaRPr sz="1500"/>
          </a:p>
        </p:txBody>
      </p:sp>
      <p:sp>
        <p:nvSpPr>
          <p:cNvPr id="106" name="Google Shape;106;p14"/>
          <p:cNvSpPr txBox="1"/>
          <p:nvPr/>
        </p:nvSpPr>
        <p:spPr>
          <a:xfrm>
            <a:off x="571500" y="571500"/>
            <a:ext cx="11601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Project Overview &amp; Foundation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819275"/>
            <a:ext cx="5286375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571500" y="1819275"/>
            <a:ext cx="555069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Data Flow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762000" y="2409825"/>
            <a:ext cx="50958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r>
              <a:rPr lang="en-US" sz="15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User provides a query (Text, Image, or Click).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762000" y="2838450"/>
            <a:ext cx="50958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Perception:</a:t>
            </a:r>
            <a:r>
              <a:rPr lang="en-US" sz="15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The query is processed by CLIP/DINO to identify the object. SAM segments it.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762000" y="3552825"/>
            <a:ext cx="50958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Tracking:</a:t>
            </a:r>
            <a:r>
              <a:rPr lang="en-US" sz="15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AOT/SiamMask tracks the object's bounding box across frames.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762000" y="4267200"/>
            <a:ext cx="50958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Re-Detection:</a:t>
            </a:r>
            <a:r>
              <a:rPr lang="en-US" sz="15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If lost, DINO features are used to find the object again.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762000" y="4981575"/>
            <a:ext cx="50958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Control:</a:t>
            </a:r>
            <a:r>
              <a:rPr lang="en-US" sz="15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A ROS node calculates velocity commands and sends them to the rover.</a:t>
            </a:r>
            <a:endParaRPr/>
          </a:p>
        </p:txBody>
      </p:sp>
      <p:pic>
        <p:nvPicPr>
          <p:cNvPr id="119" name="Google Shape;119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50" y="1828800"/>
            <a:ext cx="265360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571500" y="2409825"/>
            <a:ext cx="1047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FF99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571500" y="2838450"/>
            <a:ext cx="1047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FF99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571500" y="3552825"/>
            <a:ext cx="1047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FF99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571500" y="4267200"/>
            <a:ext cx="1047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FF99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571500" y="4981575"/>
            <a:ext cx="1047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FF99"/>
                </a:solidFill>
                <a:latin typeface="Lato"/>
                <a:ea typeface="Lato"/>
                <a:cs typeface="Lato"/>
                <a:sym typeface="Lato"/>
              </a:rPr>
              <a:t>»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571500" y="571500"/>
            <a:ext cx="11601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Final Architecture Diagram</a:t>
            </a:r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125" y="1819275"/>
            <a:ext cx="534218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62225"/>
            <a:ext cx="3429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1500" y="2562225"/>
            <a:ext cx="3429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1500" y="2562225"/>
            <a:ext cx="34290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960600" y="2807550"/>
            <a:ext cx="238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Languages</a:t>
            </a:r>
            <a:endParaRPr sz="1600"/>
          </a:p>
        </p:txBody>
      </p:sp>
      <p:sp>
        <p:nvSpPr>
          <p:cNvPr id="136" name="Google Shape;136;p16"/>
          <p:cNvSpPr txBox="1"/>
          <p:nvPr/>
        </p:nvSpPr>
        <p:spPr>
          <a:xfrm>
            <a:off x="771900" y="3718975"/>
            <a:ext cx="302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Python, C++ (for ROS)</a:t>
            </a:r>
            <a:endParaRPr sz="2100"/>
          </a:p>
        </p:txBody>
      </p:sp>
      <p:sp>
        <p:nvSpPr>
          <p:cNvPr id="137" name="Google Shape;137;p16"/>
          <p:cNvSpPr txBox="1"/>
          <p:nvPr/>
        </p:nvSpPr>
        <p:spPr>
          <a:xfrm>
            <a:off x="4615829" y="2784525"/>
            <a:ext cx="394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AI &amp; CV Frameworks</a:t>
            </a:r>
            <a:endParaRPr sz="2300"/>
          </a:p>
        </p:txBody>
      </p:sp>
      <p:sp>
        <p:nvSpPr>
          <p:cNvPr id="138" name="Google Shape;138;p16"/>
          <p:cNvSpPr txBox="1"/>
          <p:nvPr/>
        </p:nvSpPr>
        <p:spPr>
          <a:xfrm>
            <a:off x="4676700" y="3718975"/>
            <a:ext cx="2838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PyTorch, TensorFlow, Scikit-learn, OpenCV</a:t>
            </a:r>
            <a:endParaRPr sz="2100"/>
          </a:p>
        </p:txBody>
      </p:sp>
      <p:sp>
        <p:nvSpPr>
          <p:cNvPr id="139" name="Google Shape;139;p16"/>
          <p:cNvSpPr txBox="1"/>
          <p:nvPr/>
        </p:nvSpPr>
        <p:spPr>
          <a:xfrm>
            <a:off x="8486775" y="2761500"/>
            <a:ext cx="269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Robotics &amp; Tools</a:t>
            </a:r>
            <a:endParaRPr sz="1600"/>
          </a:p>
        </p:txBody>
      </p:sp>
      <p:sp>
        <p:nvSpPr>
          <p:cNvPr id="140" name="Google Shape;140;p16"/>
          <p:cNvSpPr txBox="1"/>
          <p:nvPr/>
        </p:nvSpPr>
        <p:spPr>
          <a:xfrm>
            <a:off x="8564725" y="3718975"/>
            <a:ext cx="2838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ROS (Robot Operating System), Jupyter, VS Code, GitHub</a:t>
            </a:r>
            <a:endParaRPr sz="2100"/>
          </a:p>
        </p:txBody>
      </p:sp>
      <p:sp>
        <p:nvSpPr>
          <p:cNvPr id="141" name="Google Shape;141;p16"/>
          <p:cNvSpPr txBox="1"/>
          <p:nvPr/>
        </p:nvSpPr>
        <p:spPr>
          <a:xfrm>
            <a:off x="571500" y="571500"/>
            <a:ext cx="11601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Technology Stack &amp; Tools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66503"/>
            <a:ext cx="5286375" cy="339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266503"/>
            <a:ext cx="5286375" cy="339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025" y="4190553"/>
            <a:ext cx="4505325" cy="6195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962025" y="2657028"/>
            <a:ext cx="473059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Tracking Algorithm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962025" y="3247578"/>
            <a:ext cx="450532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The tracker minimizes a loss function combining classification (is it the object?) and regression (where is the bounding box?).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6724650" y="2657028"/>
            <a:ext cx="473059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Proportional Control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6724650" y="3247578"/>
            <a:ext cx="45053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The rover's velocity is proportionally adjusted based on the object's distance (Z) and horizontal error (X).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571500" y="571500"/>
            <a:ext cx="11601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Mathematical Foundation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5389400" y="448087"/>
            <a:ext cx="952500" cy="47700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572204" y="833812"/>
            <a:ext cx="11131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Live Implementation Demo</a:t>
            </a:r>
            <a:endParaRPr dirty="0"/>
          </a:p>
        </p:txBody>
      </p:sp>
      <p:sp>
        <p:nvSpPr>
          <p:cNvPr id="162" name="Google Shape;162;p18"/>
          <p:cNvSpPr txBox="1"/>
          <p:nvPr/>
        </p:nvSpPr>
        <p:spPr>
          <a:xfrm>
            <a:off x="2762250" y="4062412"/>
            <a:ext cx="6667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alconeye">
            <a:hlinkClick r:id="" action="ppaction://media"/>
            <a:extLst>
              <a:ext uri="{FF2B5EF4-FFF2-40B4-BE49-F238E27FC236}">
                <a16:creationId xmlns:a16="http://schemas.microsoft.com/office/drawing/2014/main" id="{5FED8A82-3B13-077F-95A8-A3ABC85E2F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204" y="1928923"/>
            <a:ext cx="11131500" cy="4480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28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1809750" y="1689612"/>
            <a:ext cx="85725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rPr>
              <a:t>What was shown in the live demonstration:</a:t>
            </a:r>
            <a:endParaRPr sz="1700"/>
          </a:p>
        </p:txBody>
      </p:sp>
      <p:sp>
        <p:nvSpPr>
          <p:cNvPr id="170" name="Google Shape;170;p19"/>
          <p:cNvSpPr txBox="1"/>
          <p:nvPr/>
        </p:nvSpPr>
        <p:spPr>
          <a:xfrm>
            <a:off x="2285925" y="2529462"/>
            <a:ext cx="8096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Multimodal Input:</a:t>
            </a:r>
            <a:r>
              <a:rPr lang="en-US" sz="17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Demonstrating text ("person in red shirt"), image, and click queries.</a:t>
            </a:r>
            <a:endParaRPr sz="1600"/>
          </a:p>
        </p:txBody>
      </p:sp>
      <p:sp>
        <p:nvSpPr>
          <p:cNvPr id="171" name="Google Shape;171;p19"/>
          <p:cNvSpPr txBox="1"/>
          <p:nvPr/>
        </p:nvSpPr>
        <p:spPr>
          <a:xfrm>
            <a:off x="2285925" y="3110437"/>
            <a:ext cx="8096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Real-time Tracking:</a:t>
            </a:r>
            <a:r>
              <a:rPr lang="en-US" sz="17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The system successfully locks onto and follows the object.</a:t>
            </a:r>
            <a:endParaRPr sz="1600"/>
          </a:p>
        </p:txBody>
      </p:sp>
      <p:sp>
        <p:nvSpPr>
          <p:cNvPr id="172" name="Google Shape;172;p19"/>
          <p:cNvSpPr txBox="1"/>
          <p:nvPr/>
        </p:nvSpPr>
        <p:spPr>
          <a:xfrm>
            <a:off x="2285925" y="3662650"/>
            <a:ext cx="8096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Occlusion Handling:</a:t>
            </a:r>
            <a:r>
              <a:rPr lang="en-US" sz="17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The object is hidden and re-detected upon reappearance.</a:t>
            </a:r>
            <a:endParaRPr sz="1600"/>
          </a:p>
        </p:txBody>
      </p:sp>
      <p:sp>
        <p:nvSpPr>
          <p:cNvPr id="173" name="Google Shape;173;p19"/>
          <p:cNvSpPr txBox="1"/>
          <p:nvPr/>
        </p:nvSpPr>
        <p:spPr>
          <a:xfrm>
            <a:off x="2285925" y="4214875"/>
            <a:ext cx="9346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Rover Control:</a:t>
            </a:r>
            <a:r>
              <a:rPr lang="en-US" sz="170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The KMIT Self-Driving Rover autonomously adjusts its position to follow the target.</a:t>
            </a:r>
            <a:endParaRPr sz="1600"/>
          </a:p>
        </p:txBody>
      </p:sp>
      <p:pic>
        <p:nvPicPr>
          <p:cNvPr id="174" name="Google Shape;17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750" y="2526912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9750" y="3107887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9750" y="3685187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9750" y="4212337"/>
            <a:ext cx="2857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571500" y="571500"/>
            <a:ext cx="11601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Demo Highlights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62212"/>
            <a:ext cx="528637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462212"/>
            <a:ext cx="52863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962025" y="2852737"/>
            <a:ext cx="473059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Key Learnings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962025" y="3443287"/>
            <a:ext cx="45053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Gained deep experience integrating complex foundation models (SAM, DINO) for real-time perception.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962025" y="4129087"/>
            <a:ext cx="45053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Learned the challenges of optimizing CV models for real-time inference on resource-constrained (GPU) hardware.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6724650" y="2852737"/>
            <a:ext cx="473059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Improvements on Paper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6724650" y="3443287"/>
            <a:ext cx="450532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Real-time Control Loop:</a:t>
            </a: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Integrated the perception pipeline into a closed-loop ROS system for autonomous robotics, which was not the paper's focus.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6724650" y="4386262"/>
            <a:ext cx="45053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Hardware Optimization:</a:t>
            </a: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Applied optimization to achieve interactive frame rates on a mid-range GPU.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571500" y="571500"/>
            <a:ext cx="11601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Our Contributions &amp; Improvements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62212"/>
            <a:ext cx="528637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462212"/>
            <a:ext cx="52863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962025" y="2852737"/>
            <a:ext cx="473059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Performance Analysis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962025" y="3443287"/>
            <a:ext cx="45053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Accuracy:</a:t>
            </a: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Achieved robust tracking, comparable to the paper's results in various test scenarios.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962025" y="4129087"/>
            <a:ext cx="45053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Efficiency:</a:t>
            </a: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Reached interactive frame rates on a laptop with a mid-range GPU, enabling real-time control.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6724650" y="2852737"/>
            <a:ext cx="473059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Challenges Faced</a:t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6724650" y="3443287"/>
            <a:ext cx="45053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Model Latency:</a:t>
            </a: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Initial models were too slow. This was resolved with optimization and model selection.</a:t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6724650" y="4129087"/>
            <a:ext cx="450532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ROS Integration:</a:t>
            </a:r>
            <a:r>
              <a:rPr lang="en-US" sz="1350" b="0" i="0" u="none" strike="noStrike" cap="none">
                <a:solidFill>
                  <a:srgbClr val="D0D0D0"/>
                </a:solidFill>
                <a:latin typeface="Lato"/>
                <a:ea typeface="Lato"/>
                <a:cs typeface="Lato"/>
                <a:sym typeface="Lato"/>
              </a:rPr>
              <a:t> Synchronizing data streams between Python-based AI nodes and C++ based control nodes was complex.</a:t>
            </a:r>
            <a:endParaRPr/>
          </a:p>
        </p:txBody>
      </p:sp>
      <p:sp>
        <p:nvSpPr>
          <p:cNvPr id="206" name="Google Shape;206;p21"/>
          <p:cNvSpPr txBox="1"/>
          <p:nvPr/>
        </p:nvSpPr>
        <p:spPr>
          <a:xfrm>
            <a:off x="571500" y="571500"/>
            <a:ext cx="11601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FF99"/>
                </a:solidFill>
                <a:latin typeface="Poppins"/>
                <a:ea typeface="Poppins"/>
                <a:cs typeface="Poppins"/>
                <a:sym typeface="Poppins"/>
              </a:rPr>
              <a:t>Performance and Challenges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609</Words>
  <Application>Microsoft Office PowerPoint</Application>
  <PresentationFormat>Widescreen</PresentationFormat>
  <Paragraphs>68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Times New Roman</vt:lpstr>
      <vt:lpstr>Poppins</vt:lpstr>
      <vt:lpstr>Calibri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RISHIK ALUGURI</dc:creator>
  <cp:lastModifiedBy>Mani santhan</cp:lastModifiedBy>
  <cp:revision>3</cp:revision>
  <dcterms:modified xsi:type="dcterms:W3CDTF">2025-11-04T15:38:10Z</dcterms:modified>
</cp:coreProperties>
</file>